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0" r:id="rId18"/>
    <p:sldId id="26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268" autoAdjust="0"/>
    <p:restoredTop sz="90655" autoAdjust="0"/>
  </p:normalViewPr>
  <p:slideViewPr>
    <p:cSldViewPr snapToGrid="0">
      <p:cViewPr varScale="1">
        <p:scale>
          <a:sx n="218" d="100"/>
          <a:sy n="218" d="100"/>
        </p:scale>
        <p:origin x="1368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8/23/24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8/23/24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emf"/><Relationship Id="rId4" Type="http://schemas.openxmlformats.org/officeDocument/2006/relationships/package" Target="../embeddings/Microsoft_Excel_Worksheet1.xlsx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1918" y="695916"/>
            <a:ext cx="4941771" cy="5486400"/>
          </a:xfrm>
        </p:spPr>
        <p:txBody>
          <a:bodyPr anchor="ctr"/>
          <a:lstStyle/>
          <a:p>
            <a: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ACME Helium-3 Lunar Mining Operations (AHLMO) Simulator</a:t>
            </a:r>
            <a:b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b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Norm Evangelista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 descr="ACME Autonomous Mining Truck">
            <a:extLst>
              <a:ext uri="{FF2B5EF4-FFF2-40B4-BE49-F238E27FC236}">
                <a16:creationId xmlns:a16="http://schemas.microsoft.com/office/drawing/2014/main" id="{1869B238-B021-BEED-3029-0065AB28E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21" y="695916"/>
            <a:ext cx="5500579" cy="550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BCA91C-950C-8165-0D8D-6DF0728D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89" y="558801"/>
            <a:ext cx="10674039" cy="111625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Truck States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19E4DC-3999-1C3F-89D7-4B5B8566708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0389" y="1772157"/>
            <a:ext cx="3443611" cy="4527042"/>
          </a:xfrm>
        </p:spPr>
        <p:txBody>
          <a:bodyPr anchor="ctr"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MINING is the initial state, duration is random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INBOUND after mining is complete, for 6 Ticks; assigned to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QUEUED after inbound complete until front of queue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UNLOADING for 1 Tick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OUTBOUND for 6 Ticks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Each state maintains statistic for that state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1B2C506-92B0-4609-7231-7D3D6574F978}"/>
              </a:ext>
            </a:extLst>
          </p:cNvPr>
          <p:cNvPicPr>
            <a:picLocks noGrp="1"/>
          </p:cNvPicPr>
          <p:nvPr>
            <p:ph sz="half" idx="14"/>
          </p:nvPr>
        </p:nvPicPr>
        <p:blipFill>
          <a:blip r:embed="rId2"/>
          <a:srcRect/>
          <a:stretch/>
        </p:blipFill>
        <p:spPr>
          <a:xfrm>
            <a:off x="4227274" y="1656001"/>
            <a:ext cx="6639852" cy="420111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B8C07-45FA-C402-729A-8934DBA5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936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BCA91C-950C-8165-0D8D-6DF0728D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89" y="558801"/>
            <a:ext cx="10674039" cy="111625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Registry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19E4DC-3999-1C3F-89D7-4B5B8566708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0389" y="1772157"/>
            <a:ext cx="3443611" cy="4527042"/>
          </a:xfrm>
        </p:spPr>
        <p:txBody>
          <a:bodyPr anchor="ctr"/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MineRegistry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manages access to the dispatchers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Once 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leaves 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MineSite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,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MineSite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is pushed onto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SiteDispatcher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queue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StationDispatcher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maintains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(s) with the shortest queue at its front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TruckDispatcher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is the parking garage for all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, ensuring their lifetime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1B2C506-92B0-4609-7231-7D3D6574F978}"/>
              </a:ext>
            </a:extLst>
          </p:cNvPr>
          <p:cNvPicPr>
            <a:picLocks noGrp="1"/>
          </p:cNvPicPr>
          <p:nvPr>
            <p:ph sz="half" idx="14"/>
          </p:nvPr>
        </p:nvPicPr>
        <p:blipFill>
          <a:blip r:embed="rId2"/>
          <a:srcRect/>
          <a:stretch/>
        </p:blipFill>
        <p:spPr>
          <a:xfrm>
            <a:off x="4922696" y="1256997"/>
            <a:ext cx="5944430" cy="434400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B8C07-45FA-C402-729A-8934DBA5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357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BCA91C-950C-8165-0D8D-6DF0728D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89" y="558801"/>
            <a:ext cx="10674039" cy="111625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Station Dispatcher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19E4DC-3999-1C3F-89D7-4B5B8566708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0389" y="1772157"/>
            <a:ext cx="3443611" cy="4527042"/>
          </a:xfrm>
        </p:spPr>
        <p:txBody>
          <a:bodyPr anchor="ctr"/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StationDispatcher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uses a min-heap to keep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with shortest queues in front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Gives 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with the shortest queue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After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is added to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queue,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requeues itself in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StationDispatcher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, rebalancing the min-heap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1B2C506-92B0-4609-7231-7D3D6574F978}"/>
              </a:ext>
            </a:extLst>
          </p:cNvPr>
          <p:cNvPicPr>
            <a:picLocks noGrp="1"/>
          </p:cNvPicPr>
          <p:nvPr>
            <p:ph sz="half" idx="14"/>
          </p:nvPr>
        </p:nvPicPr>
        <p:blipFill>
          <a:blip r:embed="rId2"/>
          <a:srcRect/>
          <a:stretch/>
        </p:blipFill>
        <p:spPr>
          <a:xfrm>
            <a:off x="4712654" y="1675051"/>
            <a:ext cx="6858957" cy="36676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B8C07-45FA-C402-729A-8934DBA5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673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F75E905-07F4-D1AD-FB93-76EC3EF77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Statistics</a:t>
            </a:r>
          </a:p>
        </p:txBody>
      </p:sp>
      <p:graphicFrame>
        <p:nvGraphicFramePr>
          <p:cNvPr id="10" name="Table Placeholder 9">
            <a:extLst>
              <a:ext uri="{FF2B5EF4-FFF2-40B4-BE49-F238E27FC236}">
                <a16:creationId xmlns:a16="http://schemas.microsoft.com/office/drawing/2014/main" id="{F8BD7293-9593-F9AD-F948-B092B6DA0D14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2362988562"/>
              </p:ext>
            </p:extLst>
          </p:nvPr>
        </p:nvGraphicFramePr>
        <p:xfrm>
          <a:off x="838200" y="2111374"/>
          <a:ext cx="10515600" cy="2226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0431">
                  <a:extLst>
                    <a:ext uri="{9D8B030D-6E8A-4147-A177-3AD203B41FA5}">
                      <a16:colId xmlns:a16="http://schemas.microsoft.com/office/drawing/2014/main" val="3606478049"/>
                    </a:ext>
                  </a:extLst>
                </a:gridCol>
                <a:gridCol w="7655169">
                  <a:extLst>
                    <a:ext uri="{9D8B030D-6E8A-4147-A177-3AD203B41FA5}">
                      <a16:colId xmlns:a16="http://schemas.microsoft.com/office/drawing/2014/main" val="2696479267"/>
                    </a:ext>
                  </a:extLst>
                </a:gridCol>
              </a:tblGrid>
              <a:tr h="445233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76840"/>
                  </a:ext>
                </a:extLst>
              </a:tr>
              <a:tr h="445233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Mining, Inbound, Queued, Unloading, Outbound times (minutes)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272437"/>
                  </a:ext>
                </a:extLst>
              </a:tr>
              <a:tr h="445233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MineStation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Idle, Ready, Unloading times (minutes)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728422"/>
                  </a:ext>
                </a:extLst>
              </a:tr>
              <a:tr h="445233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MineSite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Idle, Mining times (minutes)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366192"/>
                  </a:ext>
                </a:extLst>
              </a:tr>
              <a:tr h="445233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Stations visited (frequency)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92236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5C1E63-EF3D-401C-8A22-86C4E4651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776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18408D3-C484-B876-EE2C-248D965A9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Truck state durations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B84CAD-A4F7-8883-FC9C-D6BD5F590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0BB8DD-73FB-6052-DA9F-41BFF08F8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64" y="2353118"/>
            <a:ext cx="5734736" cy="40032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78C589-DAF0-CF0A-1997-40DD49057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550" y="2353118"/>
            <a:ext cx="5728185" cy="4003231"/>
          </a:xfrm>
          <a:prstGeom prst="rect">
            <a:avLst/>
          </a:prstGeom>
        </p:spPr>
      </p:pic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9F4C21ED-DAA9-44DE-BF67-3362DA9ABD55}"/>
              </a:ext>
            </a:extLst>
          </p:cNvPr>
          <p:cNvSpPr txBox="1">
            <a:spLocks/>
          </p:cNvSpPr>
          <p:nvPr/>
        </p:nvSpPr>
        <p:spPr>
          <a:xfrm>
            <a:off x="361265" y="1910862"/>
            <a:ext cx="5741284" cy="4489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30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MineTrucks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, 8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MineStations</a:t>
            </a:r>
            <a:endParaRPr lang="en-US" sz="1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3FBCA1D8-9F7A-B31C-8983-831D01025356}"/>
              </a:ext>
            </a:extLst>
          </p:cNvPr>
          <p:cNvSpPr txBox="1">
            <a:spLocks/>
          </p:cNvSpPr>
          <p:nvPr/>
        </p:nvSpPr>
        <p:spPr>
          <a:xfrm>
            <a:off x="6102548" y="1910863"/>
            <a:ext cx="5728187" cy="4489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30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MineTrucks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, 13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MineStations</a:t>
            </a:r>
            <a:endParaRPr lang="en-US" sz="1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69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5FDD014-BB08-4329-1C93-9CA8057B8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266" y="337192"/>
            <a:ext cx="6132132" cy="1997867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Station visits per truck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1955AE-C118-6BB1-7D99-CA6A97F205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265" y="2705177"/>
            <a:ext cx="5387263" cy="44899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30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, 8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MineStations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5053E50-1B95-5EF4-01A3-1C5BAE5B1B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26610" y="2705177"/>
            <a:ext cx="6204126" cy="448989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30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, 13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MineStations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0BB62-9A21-FACA-1FEE-081F292A1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F9D2DAA0-3EDB-043E-8EC5-E40ABE321B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8138159"/>
              </p:ext>
            </p:extLst>
          </p:nvPr>
        </p:nvGraphicFramePr>
        <p:xfrm>
          <a:off x="361265" y="3161658"/>
          <a:ext cx="4826431" cy="3032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0502900" imgH="6718300" progId="Excel.Sheet.12">
                  <p:embed/>
                </p:oleObj>
              </mc:Choice>
              <mc:Fallback>
                <p:oleObj name="Worksheet" r:id="rId2" imgW="10502900" imgH="67183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1265" y="3161658"/>
                        <a:ext cx="4826431" cy="30327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F8C6C48B-38DF-32B9-BD88-58E2750F1C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9633086"/>
              </p:ext>
            </p:extLst>
          </p:nvPr>
        </p:nvGraphicFramePr>
        <p:xfrm>
          <a:off x="5626609" y="3154166"/>
          <a:ext cx="6266688" cy="3032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4147800" imgH="6718300" progId="Excel.Sheet.12">
                  <p:embed/>
                </p:oleObj>
              </mc:Choice>
              <mc:Fallback>
                <p:oleObj name="Worksheet" r:id="rId4" imgW="14147800" imgH="67183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26609" y="3154166"/>
                        <a:ext cx="6266688" cy="3032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6472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76B09B-1596-5028-3EB1-32C7359C8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87" y="353550"/>
            <a:ext cx="10932340" cy="1325563"/>
          </a:xfrm>
        </p:spPr>
        <p:txBody>
          <a:bodyPr/>
          <a:lstStyle/>
          <a:p>
            <a: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ACME</a:t>
            </a:r>
            <a:b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Helium-3 Lunar Mining Operations</a:t>
            </a:r>
            <a:b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(AHLMO) Simulator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976E65EA-CB70-B817-7C6F-EB8CCAA2BCAD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23087" y="2111381"/>
            <a:ext cx="10932340" cy="3570963"/>
          </a:xfrm>
        </p:spPr>
        <p:txBody>
          <a:bodyPr>
            <a:normAutofit fontScale="85000" lnSpcReduction="10000"/>
          </a:bodyPr>
          <a:lstStyle/>
          <a:p>
            <a:pPr algn="l">
              <a:lnSpc>
                <a:spcPct val="150000"/>
              </a:lnSpc>
            </a:pPr>
            <a: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The ACME Helium-3 Lunar Mining Operations (AHLMO) Simulator models our fully autonomous mining operations, consisting of: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autonomous mining trucks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autonomous unloading stations</a:t>
            </a:r>
          </a:p>
          <a:p>
            <a:pPr algn="l">
              <a:lnSpc>
                <a:spcPct val="150000"/>
              </a:lnSpc>
            </a:pPr>
            <a: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AHLMO supports N mining trucks and M unloading stations that carry out mining operations over the course of a 72-hour mining "day."</a:t>
            </a:r>
          </a:p>
          <a:p>
            <a:pPr>
              <a:lnSpc>
                <a:spcPct val="150000"/>
              </a:lnSpc>
            </a:pPr>
            <a:b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3B9B8-57ED-175B-CFFB-5A08586CA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915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E9143-33C9-23CC-A9BA-CBBFAB8ED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87" y="353550"/>
            <a:ext cx="10908063" cy="1325563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Requirements</a:t>
            </a:r>
          </a:p>
        </p:txBody>
      </p:sp>
      <p:graphicFrame>
        <p:nvGraphicFramePr>
          <p:cNvPr id="5" name="Table Placeholder 4">
            <a:extLst>
              <a:ext uri="{FF2B5EF4-FFF2-40B4-BE49-F238E27FC236}">
                <a16:creationId xmlns:a16="http://schemas.microsoft.com/office/drawing/2014/main" id="{08560617-5B7B-6C87-B0AB-EB025BA013D8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917872908"/>
              </p:ext>
            </p:extLst>
          </p:nvPr>
        </p:nvGraphicFramePr>
        <p:xfrm>
          <a:off x="623087" y="1679113"/>
          <a:ext cx="10945826" cy="4755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8365">
                  <a:extLst>
                    <a:ext uri="{9D8B030D-6E8A-4147-A177-3AD203B41FA5}">
                      <a16:colId xmlns:a16="http://schemas.microsoft.com/office/drawing/2014/main" val="4163447697"/>
                    </a:ext>
                  </a:extLst>
                </a:gridCol>
                <a:gridCol w="8297461">
                  <a:extLst>
                    <a:ext uri="{9D8B030D-6E8A-4147-A177-3AD203B41FA5}">
                      <a16:colId xmlns:a16="http://schemas.microsoft.com/office/drawing/2014/main" val="2048215121"/>
                    </a:ext>
                  </a:extLst>
                </a:gridCol>
              </a:tblGrid>
              <a:tr h="441000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Requirement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301086"/>
                  </a:ext>
                </a:extLst>
              </a:tr>
              <a:tr h="881149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AHLMO shall support N mining trucks (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MineTrucks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) and M mining unload sites (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MineStations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041583"/>
                  </a:ext>
                </a:extLst>
              </a:tr>
              <a:tr h="881149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MineTrucks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will spend a random amount of time between 1 hour and 5 hours visiting a mine (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MineSite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05695"/>
                  </a:ext>
                </a:extLst>
              </a:tr>
              <a:tr h="510507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MineTrucks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shall begin the simulation at a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MineSite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642648"/>
                  </a:ext>
                </a:extLst>
              </a:tr>
              <a:tr h="510507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Transit time between any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MineSite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and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MineStation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shall be 30 minutes.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578468"/>
                  </a:ext>
                </a:extLst>
              </a:tr>
              <a:tr h="510507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shall be assigned to the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MineStation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with the shortest queue.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639946"/>
                  </a:ext>
                </a:extLst>
              </a:tr>
              <a:tr h="510507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MineStation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will take 5 minutes to unload a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481566"/>
                  </a:ext>
                </a:extLst>
              </a:tr>
              <a:tr h="510507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 mining day shall be 72 hours long.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98045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ACB50-B1C8-64DE-F926-7207A44D3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125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58557-8448-C81B-6DED-0D3B41A90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87" y="353550"/>
            <a:ext cx="10924248" cy="1325563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Assumptions</a:t>
            </a:r>
          </a:p>
        </p:txBody>
      </p:sp>
      <p:graphicFrame>
        <p:nvGraphicFramePr>
          <p:cNvPr id="5" name="Table Placeholder 4">
            <a:extLst>
              <a:ext uri="{FF2B5EF4-FFF2-40B4-BE49-F238E27FC236}">
                <a16:creationId xmlns:a16="http://schemas.microsoft.com/office/drawing/2014/main" id="{3A7F522E-8F83-6D1C-E998-7391681CDC60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118269042"/>
              </p:ext>
            </p:extLst>
          </p:nvPr>
        </p:nvGraphicFramePr>
        <p:xfrm>
          <a:off x="623087" y="1679113"/>
          <a:ext cx="10924248" cy="4487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9518">
                  <a:extLst>
                    <a:ext uri="{9D8B030D-6E8A-4147-A177-3AD203B41FA5}">
                      <a16:colId xmlns:a16="http://schemas.microsoft.com/office/drawing/2014/main" val="2892101822"/>
                    </a:ext>
                  </a:extLst>
                </a:gridCol>
                <a:gridCol w="8314730">
                  <a:extLst>
                    <a:ext uri="{9D8B030D-6E8A-4147-A177-3AD203B41FA5}">
                      <a16:colId xmlns:a16="http://schemas.microsoft.com/office/drawing/2014/main" val="1878124860"/>
                    </a:ext>
                  </a:extLst>
                </a:gridCol>
              </a:tblGrid>
              <a:tr h="481924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Assumption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554720"/>
                  </a:ext>
                </a:extLst>
              </a:tr>
              <a:tr h="572769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The simulation is driven by Ticks.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021744"/>
                  </a:ext>
                </a:extLst>
              </a:tr>
              <a:tr h="568480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One Tick is defined as 5 minutes (the duration of AHLMO’s shortest operation).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495414"/>
                  </a:ext>
                </a:extLst>
              </a:tr>
              <a:tr h="572769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There are 12 Ticks in an hour. Therefore: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62318"/>
                  </a:ext>
                </a:extLst>
              </a:tr>
              <a:tr h="572769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There are 864 Ticks in a 72-hour mining day.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773601"/>
                  </a:ext>
                </a:extLst>
              </a:tr>
              <a:tr h="572769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spends between 12 and 60 Ticks at a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MineSite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618816"/>
                  </a:ext>
                </a:extLst>
              </a:tr>
              <a:tr h="572769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spends 6 Ticks in transit between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MineSites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and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MineStations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190909"/>
                  </a:ext>
                </a:extLst>
              </a:tr>
              <a:tr h="572769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MineStation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takes 1 Tick to unload a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47720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799E9-6044-53BC-330A-88852AB41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335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BCA91C-950C-8165-0D8D-6DF0728D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89" y="558801"/>
            <a:ext cx="10674039" cy="111625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Overlord and Minions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19E4DC-3999-1C3F-89D7-4B5B8566708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0389" y="1772157"/>
            <a:ext cx="3443611" cy="4527042"/>
          </a:xfrm>
        </p:spPr>
        <p:txBody>
          <a:bodyPr anchor="ctr"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Observer Pattern (Publish/Subscribe)</a:t>
            </a:r>
          </a:p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MineOverlord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is the Publisher</a:t>
            </a:r>
          </a:p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MineMinions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MineOverlord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Subscribers, and receive one Tick per update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Ticks occur every ¼ second</a:t>
            </a:r>
          </a:p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MineOverlord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triggers statistics dump at close of mining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1B2C506-92B0-4609-7231-7D3D6574F978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rcRect/>
          <a:stretch/>
        </p:blipFill>
        <p:spPr>
          <a:xfrm>
            <a:off x="4216612" y="2279320"/>
            <a:ext cx="7354999" cy="351271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B8C07-45FA-C402-729A-8934DBA5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950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BCA91C-950C-8165-0D8D-6DF0728D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89" y="558801"/>
            <a:ext cx="10674039" cy="111625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Site and Time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19E4DC-3999-1C3F-89D7-4B5B8566708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0389" y="1772157"/>
            <a:ext cx="3443611" cy="4527042"/>
          </a:xfrm>
        </p:spPr>
        <p:txBody>
          <a:bodyPr anchor="ctr"/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MineSite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IS-A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MineMinion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Each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MineSite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HAS-A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MineTimer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class to generate a random mining time each time 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visits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MineSite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tracks its mining and not-mining time for statistical purposes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1B2C506-92B0-4609-7231-7D3D6574F978}"/>
              </a:ext>
            </a:extLst>
          </p:cNvPr>
          <p:cNvPicPr>
            <a:picLocks noGrp="1"/>
          </p:cNvPicPr>
          <p:nvPr>
            <p:ph sz="half" idx="14"/>
          </p:nvPr>
        </p:nvPicPr>
        <p:blipFill>
          <a:blip r:embed="rId2"/>
          <a:srcRect/>
          <a:stretch/>
        </p:blipFill>
        <p:spPr>
          <a:xfrm>
            <a:off x="5141497" y="2069538"/>
            <a:ext cx="5973009" cy="347711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B8C07-45FA-C402-729A-8934DBA5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105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BCA91C-950C-8165-0D8D-6DF0728D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89" y="558801"/>
            <a:ext cx="10674039" cy="111625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Station and States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19E4DC-3999-1C3F-89D7-4B5B8566708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0389" y="1772157"/>
            <a:ext cx="3443611" cy="4527042"/>
          </a:xfrm>
        </p:spPr>
        <p:txBody>
          <a:bodyPr anchor="ctr"/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IS-A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MineMinion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HAS-A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MineStationState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that employs the State Pattern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IDLE state exists to factor out the idle time at the start of the simulation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Each state maintains statistics for that state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1B2C506-92B0-4609-7231-7D3D6574F978}"/>
              </a:ext>
            </a:extLst>
          </p:cNvPr>
          <p:cNvPicPr>
            <a:picLocks noGrp="1"/>
          </p:cNvPicPr>
          <p:nvPr>
            <p:ph sz="half" idx="14"/>
          </p:nvPr>
        </p:nvPicPr>
        <p:blipFill>
          <a:blip r:embed="rId2"/>
          <a:srcRect/>
          <a:stretch/>
        </p:blipFill>
        <p:spPr>
          <a:xfrm>
            <a:off x="4284248" y="2387150"/>
            <a:ext cx="7287364" cy="346227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B8C07-45FA-C402-729A-8934DBA5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719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BCA91C-950C-8165-0D8D-6DF0728D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89" y="558801"/>
            <a:ext cx="10674039" cy="111625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Station States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19E4DC-3999-1C3F-89D7-4B5B8566708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0389" y="1772157"/>
            <a:ext cx="3443611" cy="4527042"/>
          </a:xfrm>
        </p:spPr>
        <p:txBody>
          <a:bodyPr anchor="ctr"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IDLE exists to factor out idle startup time</a:t>
            </a:r>
          </a:p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never return to IDLE state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In READY state until 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reaches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In UNLOADING state until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queue is empty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1B2C506-92B0-4609-7231-7D3D6574F978}"/>
              </a:ext>
            </a:extLst>
          </p:cNvPr>
          <p:cNvPicPr>
            <a:picLocks noGrp="1"/>
          </p:cNvPicPr>
          <p:nvPr>
            <p:ph sz="half" idx="14"/>
          </p:nvPr>
        </p:nvPicPr>
        <p:blipFill>
          <a:blip r:embed="rId2"/>
          <a:srcRect/>
          <a:stretch/>
        </p:blipFill>
        <p:spPr>
          <a:xfrm>
            <a:off x="4284248" y="2387151"/>
            <a:ext cx="6868484" cy="257210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B8C07-45FA-C402-729A-8934DBA5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27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BCA91C-950C-8165-0D8D-6DF0728D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89" y="558801"/>
            <a:ext cx="10674039" cy="111625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Truck and States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19E4DC-3999-1C3F-89D7-4B5B8566708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0389" y="1772157"/>
            <a:ext cx="3443611" cy="4527042"/>
          </a:xfrm>
        </p:spPr>
        <p:txBody>
          <a:bodyPr anchor="ctr"/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IS-A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MineMinion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HAS-A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state that employs the State Pattern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MINING is the initial state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Each state maintains statistic for that state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1B2C506-92B0-4609-7231-7D3D6574F978}"/>
              </a:ext>
            </a:extLst>
          </p:cNvPr>
          <p:cNvPicPr>
            <a:picLocks noGrp="1"/>
          </p:cNvPicPr>
          <p:nvPr>
            <p:ph sz="half" idx="14"/>
          </p:nvPr>
        </p:nvPicPr>
        <p:blipFill>
          <a:blip r:embed="rId2"/>
          <a:srcRect/>
          <a:stretch/>
        </p:blipFill>
        <p:spPr>
          <a:xfrm>
            <a:off x="3949700" y="1772157"/>
            <a:ext cx="7507611" cy="372185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B8C07-45FA-C402-729A-8934DBA5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68624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{7BAB29D1-59FA-4732-91BE-22396EA1681C}tf67328976_win32</Template>
  <TotalTime>931</TotalTime>
  <Words>654</Words>
  <Application>Microsoft Macintosh PowerPoint</Application>
  <PresentationFormat>Widescreen</PresentationFormat>
  <Paragraphs>114</Paragraphs>
  <Slides>15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Roboto</vt:lpstr>
      <vt:lpstr>Tenorite</vt:lpstr>
      <vt:lpstr>Custom</vt:lpstr>
      <vt:lpstr>Worksheet</vt:lpstr>
      <vt:lpstr>ACME Helium-3 Lunar Mining Operations (AHLMO) Simulator  Norm Evangelista</vt:lpstr>
      <vt:lpstr>ACME Helium-3 Lunar Mining Operations (AHLMO) Simulator</vt:lpstr>
      <vt:lpstr>Requirements</vt:lpstr>
      <vt:lpstr>Assumptions</vt:lpstr>
      <vt:lpstr>Overlord and Minions</vt:lpstr>
      <vt:lpstr>Site and Time</vt:lpstr>
      <vt:lpstr>Station and States</vt:lpstr>
      <vt:lpstr>Station States</vt:lpstr>
      <vt:lpstr>Truck and States</vt:lpstr>
      <vt:lpstr>Truck States</vt:lpstr>
      <vt:lpstr>Registry</vt:lpstr>
      <vt:lpstr>Station Dispatcher</vt:lpstr>
      <vt:lpstr>Statistics</vt:lpstr>
      <vt:lpstr>Truck state durations</vt:lpstr>
      <vt:lpstr>Station visits per truck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Norm Evangelista</dc:creator>
  <cp:lastModifiedBy>Norm Evangelista</cp:lastModifiedBy>
  <cp:revision>27</cp:revision>
  <dcterms:created xsi:type="dcterms:W3CDTF">2024-08-23T06:38:53Z</dcterms:created>
  <dcterms:modified xsi:type="dcterms:W3CDTF">2024-08-24T05:39:08Z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